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5"/>
  </p:notesMasterIdLst>
  <p:sldIdLst>
    <p:sldId id="256" r:id="rId5"/>
    <p:sldId id="287" r:id="rId6"/>
    <p:sldId id="286" r:id="rId7"/>
    <p:sldId id="292" r:id="rId8"/>
    <p:sldId id="289" r:id="rId9"/>
    <p:sldId id="290" r:id="rId10"/>
    <p:sldId id="288" r:id="rId11"/>
    <p:sldId id="291" r:id="rId12"/>
    <p:sldId id="293" r:id="rId13"/>
    <p:sldId id="280" r:id="rId14"/>
  </p:sldIdLst>
  <p:sldSz cx="9144000" cy="6858000" type="screen4x3"/>
  <p:notesSz cx="6858000" cy="9144000"/>
  <p:embeddedFontLst>
    <p:embeddedFont>
      <p:font typeface="Source Sans Pro" panose="020B0604020202020204" charset="0"/>
      <p:regular r:id="rId16"/>
      <p:bold r:id="rId17"/>
      <p:italic r:id="rId18"/>
      <p:boldItalic r:id="rId19"/>
    </p:embeddedFont>
    <p:embeddedFont>
      <p:font typeface="Roboto Slab" panose="020B060402020202020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C2CB34-3010-4C2D-A5EF-0068B4639A03}" v="157" dt="2017-12-10T22:35:59.340"/>
    <p1510:client id="{806999F9-6860-4E3D-A8F1-C6FAA5C35102}" v="16" dt="2017-12-10T22:02:42.058"/>
    <p1510:client id="{DB138103-3E00-43E3-BC58-474A364AA5E0}" v="5" dt="2017-12-11T09:39:24.621"/>
    <p1510:client id="{C05511CD-75F6-497C-9611-549239F54640}" v="3" dt="2017-12-11T10:00:40.974"/>
  </p1510:revLst>
</p1510:revInfo>
</file>

<file path=ppt/tableStyles.xml><?xml version="1.0" encoding="utf-8"?>
<a:tblStyleLst xmlns:a="http://schemas.openxmlformats.org/drawingml/2006/main" def="{64996DFB-DB40-48D4-AE27-9D46211C400E}">
  <a:tblStyle styleId="{64996DFB-DB40-48D4-AE27-9D46211C40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MAITRE Corentin" userId="1003BFFD946D8432@LIVE.COM" providerId="AD" clId="Web-{FF4D0CBD-1346-4847-A005-70D769AC75DC}"/>
    <pc:docChg chg="modSld">
      <pc:chgData name="LEMAITRE Corentin" userId="1003BFFD946D8432@LIVE.COM" providerId="AD" clId="Web-{FF4D0CBD-1346-4847-A005-70D769AC75DC}" dt="2017-12-11T14:21:20.777" v="7"/>
      <pc:docMkLst>
        <pc:docMk/>
      </pc:docMkLst>
      <pc:sldChg chg="addSp delSp modSp">
        <pc:chgData name="LEMAITRE Corentin" userId="1003BFFD946D8432@LIVE.COM" providerId="AD" clId="Web-{FF4D0CBD-1346-4847-A005-70D769AC75DC}" dt="2017-12-11T14:21:20.777" v="7"/>
        <pc:sldMkLst>
          <pc:docMk/>
          <pc:sldMk cId="4243657150" sldId="290"/>
        </pc:sldMkLst>
        <pc:spChg chg="del mod">
          <ac:chgData name="LEMAITRE Corentin" userId="1003BFFD946D8432@LIVE.COM" providerId="AD" clId="Web-{FF4D0CBD-1346-4847-A005-70D769AC75DC}" dt="2017-12-11T14:20:56.948" v="3"/>
          <ac:spMkLst>
            <pc:docMk/>
            <pc:sldMk cId="4243657150" sldId="290"/>
            <ac:spMk id="3" creationId="{29514714-B24D-4E7D-80EA-91D75F34CDD9}"/>
          </ac:spMkLst>
        </pc:spChg>
        <pc:picChg chg="add mod">
          <ac:chgData name="LEMAITRE Corentin" userId="1003BFFD946D8432@LIVE.COM" providerId="AD" clId="Web-{FF4D0CBD-1346-4847-A005-70D769AC75DC}" dt="2017-12-11T14:21:20.777" v="7"/>
          <ac:picMkLst>
            <pc:docMk/>
            <pc:sldMk cId="4243657150" sldId="290"/>
            <ac:picMk id="5" creationId="{7DB70846-604C-49BB-82C7-79F0BFA87187}"/>
          </ac:picMkLst>
        </pc:picChg>
      </pc:sldChg>
    </pc:docChg>
  </pc:docChgLst>
  <pc:docChgLst>
    <pc:chgData clId="Web-{E5A10A4A-0E78-44D3-AD25-027B107CE440}"/>
    <pc:docChg chg="modSld">
      <pc:chgData name="" userId="" providerId="" clId="Web-{E5A10A4A-0E78-44D3-AD25-027B107CE440}" dt="2017-12-11T15:26:19.652" v="0"/>
      <pc:docMkLst>
        <pc:docMk/>
      </pc:docMkLst>
      <pc:sldChg chg="modSp">
        <pc:chgData name="" userId="" providerId="" clId="Web-{E5A10A4A-0E78-44D3-AD25-027B107CE440}" dt="2017-12-11T15:26:19.652" v="0"/>
        <pc:sldMkLst>
          <pc:docMk/>
          <pc:sldMk cId="4290695742" sldId="287"/>
        </pc:sldMkLst>
        <pc:spChg chg="mod">
          <ac:chgData name="" userId="" providerId="" clId="Web-{E5A10A4A-0E78-44D3-AD25-027B107CE440}" dt="2017-12-11T15:26:19.652" v="0"/>
          <ac:spMkLst>
            <pc:docMk/>
            <pc:sldMk cId="4290695742" sldId="287"/>
            <ac:spMk id="3" creationId="{22DFE3D4-F490-49D6-97F6-0D7D2A2ED5B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554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 b="1"/>
            </a:lvl1pPr>
            <a:lvl2pPr lvl="1" rtl="0">
              <a:spcBef>
                <a:spcPts val="0"/>
              </a:spcBef>
              <a:buSzPts val="4800"/>
              <a:buNone/>
              <a:defRPr sz="4800" b="1"/>
            </a:lvl2pPr>
            <a:lvl3pPr lvl="2" rtl="0">
              <a:spcBef>
                <a:spcPts val="0"/>
              </a:spcBef>
              <a:buSzPts val="4800"/>
              <a:buNone/>
              <a:defRPr sz="4800" b="1"/>
            </a:lvl3pPr>
            <a:lvl4pPr lvl="3" rtl="0">
              <a:spcBef>
                <a:spcPts val="0"/>
              </a:spcBef>
              <a:buSzPts val="4800"/>
              <a:buNone/>
              <a:defRPr sz="4800" b="1"/>
            </a:lvl4pPr>
            <a:lvl5pPr lvl="4" rtl="0">
              <a:spcBef>
                <a:spcPts val="0"/>
              </a:spcBef>
              <a:buSzPts val="4800"/>
              <a:buNone/>
              <a:defRPr sz="4800" b="1"/>
            </a:lvl5pPr>
            <a:lvl6pPr lvl="5" rtl="0">
              <a:spcBef>
                <a:spcPts val="0"/>
              </a:spcBef>
              <a:buSzPts val="4800"/>
              <a:buNone/>
              <a:defRPr sz="4800" b="1"/>
            </a:lvl6pPr>
            <a:lvl7pPr lvl="6" rtl="0">
              <a:spcBef>
                <a:spcPts val="0"/>
              </a:spcBef>
              <a:buSzPts val="4800"/>
              <a:buNone/>
              <a:defRPr sz="4800" b="1"/>
            </a:lvl7pPr>
            <a:lvl8pPr lvl="7" rtl="0">
              <a:spcBef>
                <a:spcPts val="0"/>
              </a:spcBef>
              <a:buSzPts val="4800"/>
              <a:buNone/>
              <a:defRPr sz="4800" b="1"/>
            </a:lvl8pPr>
            <a:lvl9pPr lvl="8" rtl="0">
              <a:spcBef>
                <a:spcPts val="0"/>
              </a:spcBef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63238"/>
              </a:buClr>
              <a:buSzPts val="3600"/>
              <a:buChar char="◎"/>
              <a:defRPr sz="3600" i="1"/>
            </a:lvl1pPr>
            <a:lvl2pPr lvl="1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2pPr>
            <a:lvl3pPr lvl="2" algn="ctr" rtl="0">
              <a:spcBef>
                <a:spcPts val="0"/>
              </a:spcBef>
              <a:buClr>
                <a:srgbClr val="263238"/>
              </a:buClr>
              <a:buSzPts val="3600"/>
              <a:buChar char="◉"/>
              <a:defRPr sz="3600" i="1"/>
            </a:lvl3pPr>
            <a:lvl4pPr lvl="3" algn="ctr" rtl="0">
              <a:spcBef>
                <a:spcPts val="0"/>
              </a:spcBef>
              <a:buClr>
                <a:srgbClr val="263238"/>
              </a:buClr>
              <a:buSzPts val="3600"/>
              <a:buChar char="●"/>
              <a:defRPr sz="3600" i="1"/>
            </a:lvl4pPr>
            <a:lvl5pPr lvl="4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5pPr>
            <a:lvl6pPr lvl="5" algn="ctr" rtl="0">
              <a:spcBef>
                <a:spcPts val="0"/>
              </a:spcBef>
              <a:buClr>
                <a:srgbClr val="263238"/>
              </a:buClr>
              <a:buSzPts val="3600"/>
              <a:buChar char="■"/>
              <a:defRPr sz="3600" i="1"/>
            </a:lvl6pPr>
            <a:lvl7pPr lvl="6" algn="ctr" rtl="0">
              <a:spcBef>
                <a:spcPts val="0"/>
              </a:spcBef>
              <a:buClr>
                <a:srgbClr val="263238"/>
              </a:buClr>
              <a:buSzPts val="3600"/>
              <a:buChar char="●"/>
              <a:defRPr sz="3600" i="1"/>
            </a:lvl7pPr>
            <a:lvl8pPr lvl="7" algn="ctr" rtl="0">
              <a:spcBef>
                <a:spcPts val="0"/>
              </a:spcBef>
              <a:buClr>
                <a:srgbClr val="263238"/>
              </a:buClr>
              <a:buSzPts val="3600"/>
              <a:buChar char="○"/>
              <a:defRPr sz="3600" i="1"/>
            </a:lvl8pPr>
            <a:lvl9pPr lvl="8" algn="ctr">
              <a:spcBef>
                <a:spcPts val="0"/>
              </a:spcBef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Char char="◎"/>
              <a:defRPr/>
            </a:lvl1pPr>
            <a:lvl2pPr lvl="1">
              <a:spcBef>
                <a:spcPts val="0"/>
              </a:spcBef>
              <a:buSzPts val="2400"/>
              <a:buChar char="○"/>
              <a:defRPr/>
            </a:lvl2pPr>
            <a:lvl3pPr lvl="2">
              <a:spcBef>
                <a:spcPts val="0"/>
              </a:spcBef>
              <a:buSzPts val="2400"/>
              <a:buChar char="◉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600"/>
              <a:buChar char="◎"/>
              <a:defRPr sz="2600"/>
            </a:lvl1pPr>
            <a:lvl2pPr lvl="1">
              <a:spcBef>
                <a:spcPts val="0"/>
              </a:spcBef>
              <a:buSzPts val="2600"/>
              <a:buChar char="○"/>
              <a:defRPr sz="2600"/>
            </a:lvl2pPr>
            <a:lvl3pPr lvl="2">
              <a:spcBef>
                <a:spcPts val="0"/>
              </a:spcBef>
              <a:buSzPts val="2600"/>
              <a:buChar char="◉"/>
              <a:defRPr sz="2600"/>
            </a:lvl3pPr>
            <a:lvl4pPr lvl="3">
              <a:spcBef>
                <a:spcPts val="0"/>
              </a:spcBef>
              <a:buSzPts val="2600"/>
              <a:buChar char="●"/>
              <a:defRPr sz="2600"/>
            </a:lvl4pPr>
            <a:lvl5pPr lvl="4">
              <a:spcBef>
                <a:spcPts val="0"/>
              </a:spcBef>
              <a:buSzPts val="2600"/>
              <a:buChar char="○"/>
              <a:defRPr sz="2600"/>
            </a:lvl5pPr>
            <a:lvl6pPr lvl="5">
              <a:spcBef>
                <a:spcPts val="0"/>
              </a:spcBef>
              <a:buSzPts val="2600"/>
              <a:buChar char="■"/>
              <a:defRPr sz="2600"/>
            </a:lvl6pPr>
            <a:lvl7pPr lvl="6">
              <a:spcBef>
                <a:spcPts val="0"/>
              </a:spcBef>
              <a:buSzPts val="2600"/>
              <a:buChar char="●"/>
              <a:defRPr sz="2600"/>
            </a:lvl7pPr>
            <a:lvl8pPr lvl="7">
              <a:spcBef>
                <a:spcPts val="0"/>
              </a:spcBef>
              <a:buSzPts val="2600"/>
              <a:buChar char="○"/>
              <a:defRPr sz="2600"/>
            </a:lvl8pPr>
            <a:lvl9pPr lvl="8">
              <a:spcBef>
                <a:spcPts val="0"/>
              </a:spcBef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600"/>
              <a:buChar char="◎"/>
              <a:defRPr sz="2600"/>
            </a:lvl1pPr>
            <a:lvl2pPr lvl="1">
              <a:spcBef>
                <a:spcPts val="0"/>
              </a:spcBef>
              <a:buSzPts val="2600"/>
              <a:buChar char="○"/>
              <a:defRPr sz="2600"/>
            </a:lvl2pPr>
            <a:lvl3pPr lvl="2">
              <a:spcBef>
                <a:spcPts val="0"/>
              </a:spcBef>
              <a:buSzPts val="2600"/>
              <a:buChar char="◉"/>
              <a:defRPr sz="2600"/>
            </a:lvl3pPr>
            <a:lvl4pPr lvl="3">
              <a:spcBef>
                <a:spcPts val="0"/>
              </a:spcBef>
              <a:buSzPts val="2600"/>
              <a:buChar char="●"/>
              <a:defRPr sz="2600"/>
            </a:lvl4pPr>
            <a:lvl5pPr lvl="4">
              <a:spcBef>
                <a:spcPts val="0"/>
              </a:spcBef>
              <a:buSzPts val="2600"/>
              <a:buChar char="○"/>
              <a:defRPr sz="2600"/>
            </a:lvl5pPr>
            <a:lvl6pPr lvl="5">
              <a:spcBef>
                <a:spcPts val="0"/>
              </a:spcBef>
              <a:buSzPts val="2600"/>
              <a:buChar char="■"/>
              <a:defRPr sz="2600"/>
            </a:lvl6pPr>
            <a:lvl7pPr lvl="6">
              <a:spcBef>
                <a:spcPts val="0"/>
              </a:spcBef>
              <a:buSzPts val="2600"/>
              <a:buChar char="●"/>
              <a:defRPr sz="2600"/>
            </a:lvl7pPr>
            <a:lvl8pPr lvl="7">
              <a:spcBef>
                <a:spcPts val="0"/>
              </a:spcBef>
              <a:buSzPts val="2600"/>
              <a:buChar char="○"/>
              <a:defRPr sz="2600"/>
            </a:lvl8pPr>
            <a:lvl9pPr lvl="8">
              <a:spcBef>
                <a:spcPts val="0"/>
              </a:spcBef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◎"/>
              <a:defRPr sz="2000"/>
            </a:lvl1pPr>
            <a:lvl2pPr lvl="1" rtl="0">
              <a:spcBef>
                <a:spcPts val="0"/>
              </a:spcBef>
              <a:buSzPts val="2000"/>
              <a:buChar char="○"/>
              <a:defRPr sz="2000"/>
            </a:lvl2pPr>
            <a:lvl3pPr lvl="2" rtl="0">
              <a:spcBef>
                <a:spcPts val="0"/>
              </a:spcBef>
              <a:buSzPts val="2000"/>
              <a:buChar char="◉"/>
              <a:defRPr sz="2000"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360"/>
              </a:spcBef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300" b="1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FBEE4B-EB0B-434B-9E71-A6DB0A29F053}"/>
              </a:ext>
            </a:extLst>
          </p:cNvPr>
          <p:cNvSpPr/>
          <p:nvPr/>
        </p:nvSpPr>
        <p:spPr>
          <a:xfrm>
            <a:off x="4393096" y="3364396"/>
            <a:ext cx="4750904" cy="3493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1101124" y="3125627"/>
            <a:ext cx="4795037" cy="154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sz="4800"/>
              <a:t>InMoov :</a:t>
            </a:r>
            <a:br>
              <a:rPr lang="fr-FR" sz="4800"/>
            </a:br>
            <a:r>
              <a:rPr lang="fr-FR" sz="4800"/>
              <a:t>Robot Interactif </a:t>
            </a:r>
            <a:endParaRPr lang="en" sz="48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5F27FB-2F1A-4CA2-A894-FB7E346079B8}"/>
              </a:ext>
            </a:extLst>
          </p:cNvPr>
          <p:cNvSpPr txBox="1"/>
          <p:nvPr/>
        </p:nvSpPr>
        <p:spPr>
          <a:xfrm>
            <a:off x="1101124" y="4590789"/>
            <a:ext cx="267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rgbClr val="0091EA"/>
                </a:solidFill>
              </a:rPr>
              <a:t>Project </a:t>
            </a:r>
            <a:r>
              <a:rPr lang="fr-FR" sz="2000" err="1">
                <a:solidFill>
                  <a:srgbClr val="0091EA"/>
                </a:solidFill>
              </a:rPr>
              <a:t>Review</a:t>
            </a:r>
            <a:endParaRPr lang="fr-FR" sz="2000">
              <a:solidFill>
                <a:srgbClr val="0091EA"/>
              </a:solidFill>
            </a:endParaRPr>
          </a:p>
        </p:txBody>
      </p:sp>
      <p:pic>
        <p:nvPicPr>
          <p:cNvPr id="6" name="Logo_ESILV.svg.png">
            <a:extLst>
              <a:ext uri="{FF2B5EF4-FFF2-40B4-BE49-F238E27FC236}">
                <a16:creationId xmlns:a16="http://schemas.microsoft.com/office/drawing/2014/main" id="{EABA6476-8E36-4179-8D80-77B7663C5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r="69144"/>
          <a:stretch>
            <a:fillRect/>
          </a:stretch>
        </p:blipFill>
        <p:spPr>
          <a:xfrm>
            <a:off x="8117265" y="5788921"/>
            <a:ext cx="881722" cy="83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27D3BAB-DF2E-418C-BC27-145F64E2E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481" y="5910510"/>
            <a:ext cx="2136764" cy="587301"/>
          </a:xfrm>
          <a:prstGeom prst="rect">
            <a:avLst/>
          </a:prstGeom>
        </p:spPr>
      </p:pic>
      <p:pic>
        <p:nvPicPr>
          <p:cNvPr id="1026" name="Picture 2" descr="Résultat de recherche d'images pour &quot;inmoov png&quot;">
            <a:extLst>
              <a:ext uri="{FF2B5EF4-FFF2-40B4-BE49-F238E27FC236}">
                <a16:creationId xmlns:a16="http://schemas.microsoft.com/office/drawing/2014/main" id="{FC4793C5-CB4A-4625-93EC-EA1226B5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5527585"/>
            <a:ext cx="943301" cy="133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inmoov robot png&quot;">
            <a:extLst>
              <a:ext uri="{FF2B5EF4-FFF2-40B4-BE49-F238E27FC236}">
                <a16:creationId xmlns:a16="http://schemas.microsoft.com/office/drawing/2014/main" id="{12199ABC-6164-4387-9CCB-E92CD020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330" y="308314"/>
            <a:ext cx="4178435" cy="334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781050" y="2552700"/>
            <a:ext cx="7772400" cy="154622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en" sz="6000" b="1"/>
              <a:t>Thank you for your attention</a:t>
            </a:r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DFE3D4-F490-49D6-97F6-0D7D2A2E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716901"/>
            <a:ext cx="8229600" cy="4169549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fr-FR" sz="3200" dirty="0" err="1"/>
              <a:t>InMoov</a:t>
            </a:r>
            <a:r>
              <a:rPr lang="fr-FR" sz="3200" dirty="0"/>
              <a:t> : "Robot </a:t>
            </a:r>
            <a:r>
              <a:rPr lang="fr-FR" sz="3200" dirty="0" err="1"/>
              <a:t>Intéractif</a:t>
            </a:r>
            <a:r>
              <a:rPr lang="fr-FR" sz="3200" dirty="0"/>
              <a:t>"</a:t>
            </a:r>
          </a:p>
          <a:p>
            <a:pPr marL="514350" indent="-514350" algn="l">
              <a:buAutoNum type="arabicPeriod"/>
            </a:pPr>
            <a:r>
              <a:rPr lang="fr-FR" sz="3200" dirty="0" err="1"/>
              <a:t>Skills</a:t>
            </a:r>
            <a:r>
              <a:rPr lang="fr-FR" sz="3200" dirty="0"/>
              <a:t> </a:t>
            </a:r>
            <a:r>
              <a:rPr lang="fr-FR" sz="3200" dirty="0" err="1"/>
              <a:t>available</a:t>
            </a:r>
            <a:r>
              <a:rPr lang="fr-FR" sz="3200" dirty="0"/>
              <a:t> </a:t>
            </a:r>
          </a:p>
          <a:p>
            <a:pPr marL="514350" indent="-514350" algn="l">
              <a:buAutoNum type="arabicPeriod"/>
            </a:pPr>
            <a:r>
              <a:rPr lang="fr-FR" sz="3200" dirty="0"/>
              <a:t>Team </a:t>
            </a:r>
            <a:r>
              <a:rPr lang="fr-FR" sz="3200" dirty="0" err="1"/>
              <a:t>organization</a:t>
            </a:r>
            <a:endParaRPr lang="fr-FR" sz="3200" dirty="0"/>
          </a:p>
          <a:p>
            <a:pPr marL="514350" indent="-514350" algn="l">
              <a:buAutoNum type="arabicPeriod"/>
            </a:pPr>
            <a:r>
              <a:rPr lang="fr-FR" sz="3200" dirty="0"/>
              <a:t>Ressources </a:t>
            </a:r>
            <a:r>
              <a:rPr lang="fr-FR" sz="3200" dirty="0" err="1"/>
              <a:t>available</a:t>
            </a:r>
            <a:endParaRPr lang="fr-FR" sz="3200" dirty="0"/>
          </a:p>
          <a:p>
            <a:pPr marL="514350" indent="-514350" algn="l">
              <a:buAutoNum type="arabicPeriod"/>
            </a:pPr>
            <a:r>
              <a:rPr lang="fr-FR" sz="3200" dirty="0" err="1"/>
              <a:t>Difficulties</a:t>
            </a:r>
            <a:endParaRPr lang="fr-FR" sz="3200" dirty="0"/>
          </a:p>
          <a:p>
            <a:pPr marL="514350" indent="-514350" algn="l">
              <a:buAutoNum type="arabicPeriod"/>
            </a:pPr>
            <a:endParaRPr lang="fr-FR" sz="3600"/>
          </a:p>
          <a:p>
            <a:pPr marL="514350" indent="-514350" algn="l">
              <a:buAutoNum type="arabicPeriod"/>
            </a:pPr>
            <a:endParaRPr lang="fr-FR" sz="3600"/>
          </a:p>
          <a:p>
            <a:pPr marL="514350" indent="-514350" algn="l">
              <a:buAutoNum type="arabicPeriod"/>
            </a:pPr>
            <a:endParaRPr lang="fr-FR" sz="3600"/>
          </a:p>
          <a:p>
            <a:pPr marL="514350" indent="-514350" algn="l">
              <a:buAutoNum type="arabicPeriod"/>
            </a:pPr>
            <a:endParaRPr lang="fr-FR" sz="3600"/>
          </a:p>
          <a:p>
            <a:pPr algn="l">
              <a:buNone/>
            </a:pPr>
            <a:endParaRPr lang="en-GB" sz="3600"/>
          </a:p>
          <a:p>
            <a:pPr marL="514350" indent="-514350" algn="l">
              <a:buAutoNum type="arabicPeriod"/>
            </a:pPr>
            <a:endParaRPr lang="fr-FR" sz="3600"/>
          </a:p>
          <a:p>
            <a:pPr marL="514350" indent="-514350" algn="l">
              <a:buAutoNum type="arabicPeriod"/>
            </a:pPr>
            <a:endParaRPr lang="fr-FR" sz="3600"/>
          </a:p>
          <a:p>
            <a:pPr algn="l"/>
            <a:endParaRPr lang="fr-FR" sz="36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83FA7F-9BAC-499D-BEF8-8F14F4013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FB9028-6894-43F6-8E79-570638FF46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7225" y="571500"/>
            <a:ext cx="7572375" cy="936625"/>
          </a:xfrm>
        </p:spPr>
        <p:txBody>
          <a:bodyPr/>
          <a:lstStyle/>
          <a:p>
            <a:r>
              <a:rPr lang="fr-FR" sz="4400" b="1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90695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0ED09-D6BC-4DF3-B420-BF6308E9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542925"/>
            <a:ext cx="6789101" cy="714375"/>
          </a:xfrm>
        </p:spPr>
        <p:txBody>
          <a:bodyPr/>
          <a:lstStyle/>
          <a:p>
            <a:r>
              <a:rPr lang="fr-FR" sz="3600" err="1"/>
              <a:t>InMoov</a:t>
            </a:r>
            <a:r>
              <a:rPr lang="fr-FR" sz="3600"/>
              <a:t> : Interactive Robot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942011-2880-49AB-A911-35D4AE321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75" y="1808561"/>
            <a:ext cx="7890078" cy="600075"/>
          </a:xfrm>
        </p:spPr>
        <p:txBody>
          <a:bodyPr/>
          <a:lstStyle/>
          <a:p>
            <a:pPr>
              <a:buNone/>
            </a:pPr>
            <a:r>
              <a:rPr lang="en-GB" sz="2400"/>
              <a:t>Goal : "Enable our humanoid to communicate with others." </a:t>
            </a:r>
          </a:p>
          <a:p>
            <a:pPr marL="457200" indent="-457200"/>
            <a:endParaRPr lang="en-GB"/>
          </a:p>
          <a:p>
            <a:endParaRPr lang="en-GB"/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C42CC4-A3E9-43E6-90AA-274D48DBF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pic>
        <p:nvPicPr>
          <p:cNvPr id="12" name="Image 12" descr="IA.png">
            <a:extLst>
              <a:ext uri="{FF2B5EF4-FFF2-40B4-BE49-F238E27FC236}">
                <a16:creationId xmlns:a16="http://schemas.microsoft.com/office/drawing/2014/main" id="{A6C66734-76B6-4AED-B8F2-5B0A43CC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3133061"/>
            <a:ext cx="2016958" cy="1848878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942DBEF-A11F-4AAE-9B8E-6C269D34C64F}"/>
              </a:ext>
            </a:extLst>
          </p:cNvPr>
          <p:cNvSpPr/>
          <p:nvPr/>
        </p:nvSpPr>
        <p:spPr>
          <a:xfrm>
            <a:off x="3419475" y="4971381"/>
            <a:ext cx="1738628" cy="4492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0EEC95B-C2A2-408B-9DC2-7AEB0C69F5EF}"/>
              </a:ext>
            </a:extLst>
          </p:cNvPr>
          <p:cNvSpPr txBox="1"/>
          <p:nvPr/>
        </p:nvSpPr>
        <p:spPr>
          <a:xfrm>
            <a:off x="3467100" y="5009484"/>
            <a:ext cx="165576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00" b="1" err="1">
                <a:solidFill>
                  <a:srgbClr val="FFFFFF"/>
                </a:solidFill>
                <a:latin typeface="Calibri"/>
              </a:rPr>
              <a:t>Deep</a:t>
            </a:r>
            <a:r>
              <a:rPr lang="fr-FR" sz="1800" b="1">
                <a:solidFill>
                  <a:srgbClr val="FFFFFF"/>
                </a:solidFill>
                <a:latin typeface="Calibri"/>
              </a:rPr>
              <a:t> Learning</a:t>
            </a:r>
          </a:p>
        </p:txBody>
      </p:sp>
      <p:pic>
        <p:nvPicPr>
          <p:cNvPr id="5" name="Image 5" descr="voice_2.png">
            <a:extLst>
              <a:ext uri="{FF2B5EF4-FFF2-40B4-BE49-F238E27FC236}">
                <a16:creationId xmlns:a16="http://schemas.microsoft.com/office/drawing/2014/main" id="{F60153D1-24A6-4F7E-97CF-E943EE31F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3675986"/>
            <a:ext cx="1461616" cy="1288940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74E2613-AF2C-4576-8683-1C237E65B7EB}"/>
              </a:ext>
            </a:extLst>
          </p:cNvPr>
          <p:cNvSpPr/>
          <p:nvPr/>
        </p:nvSpPr>
        <p:spPr>
          <a:xfrm>
            <a:off x="2095500" y="4085561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71352E1-3ABC-44E9-BAB0-F1A5390E668E}"/>
              </a:ext>
            </a:extLst>
          </p:cNvPr>
          <p:cNvSpPr/>
          <p:nvPr/>
        </p:nvSpPr>
        <p:spPr>
          <a:xfrm>
            <a:off x="5667374" y="3428336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DD9651F-38DE-485E-9E68-47FE30283E1F}"/>
              </a:ext>
            </a:extLst>
          </p:cNvPr>
          <p:cNvSpPr/>
          <p:nvPr/>
        </p:nvSpPr>
        <p:spPr>
          <a:xfrm>
            <a:off x="5667374" y="4590386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72BC50A-6B2A-4917-A23D-2CF37EFC38C9}"/>
              </a:ext>
            </a:extLst>
          </p:cNvPr>
          <p:cNvSpPr/>
          <p:nvPr/>
        </p:nvSpPr>
        <p:spPr>
          <a:xfrm>
            <a:off x="6934201" y="3399581"/>
            <a:ext cx="1593910" cy="5099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>
                <a:latin typeface="Calibri"/>
                <a:cs typeface="Arial"/>
              </a:rPr>
              <a:t>Action</a:t>
            </a:r>
            <a:endParaRPr lang="fr-FR" sz="2400" b="1">
              <a:latin typeface="Calibri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95283ED-93CC-44C0-9663-C24B6AA040BE}"/>
              </a:ext>
            </a:extLst>
          </p:cNvPr>
          <p:cNvSpPr/>
          <p:nvPr/>
        </p:nvSpPr>
        <p:spPr>
          <a:xfrm>
            <a:off x="6934201" y="4568820"/>
            <a:ext cx="1593910" cy="5099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latin typeface="Calibri"/>
                <a:cs typeface="Arial"/>
              </a:rPr>
              <a:t>Response</a:t>
            </a:r>
            <a:endParaRPr lang="en-GB" sz="2400" b="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963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EC709-E9DB-460C-A7EE-0B32D74C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A35588-CA66-453D-860A-6F4E02461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GB"/>
              <a:t>Are the subject and scope of the project stable? </a:t>
            </a:r>
            <a:endParaRPr lang="fr-FR"/>
          </a:p>
          <a:p>
            <a:r>
              <a:rPr lang="en-GB"/>
              <a:t>Are the requirements for the project well understood? </a:t>
            </a:r>
            <a:endParaRPr lang="fr-FR"/>
          </a:p>
          <a:p>
            <a:endParaRPr lang="en-GB"/>
          </a:p>
          <a:p>
            <a:r>
              <a:rPr lang="en-GB"/>
              <a:t>Presenter le </a:t>
            </a:r>
            <a:r>
              <a:rPr lang="en-GB" err="1"/>
              <a:t>projet</a:t>
            </a:r>
            <a:r>
              <a:rPr lang="en-GB"/>
              <a:t> et son context. </a:t>
            </a:r>
            <a:r>
              <a:rPr lang="en-GB" err="1"/>
              <a:t>Quel</a:t>
            </a:r>
            <a:r>
              <a:rPr lang="en-GB"/>
              <a:t> </a:t>
            </a:r>
            <a:r>
              <a:rPr lang="en-GB" err="1"/>
              <a:t>est</a:t>
            </a:r>
            <a:r>
              <a:rPr lang="en-GB"/>
              <a:t> </a:t>
            </a:r>
            <a:r>
              <a:rPr lang="en-GB" err="1"/>
              <a:t>notre</a:t>
            </a:r>
            <a:r>
              <a:rPr lang="en-GB"/>
              <a:t> </a:t>
            </a:r>
            <a:r>
              <a:rPr lang="en-GB" err="1"/>
              <a:t>objectif</a:t>
            </a:r>
            <a:r>
              <a:rPr lang="en-GB"/>
              <a:t> (</a:t>
            </a:r>
            <a:r>
              <a:rPr lang="en-GB" err="1"/>
              <a:t>ecrit</a:t>
            </a:r>
            <a:r>
              <a:rPr lang="en-GB"/>
              <a:t> sur le papier au debut du </a:t>
            </a:r>
            <a:r>
              <a:rPr lang="en-GB" err="1"/>
              <a:t>projet</a:t>
            </a:r>
            <a:r>
              <a:rPr lang="en-GB"/>
              <a:t>) et comment on </a:t>
            </a:r>
            <a:r>
              <a:rPr lang="en-GB" err="1"/>
              <a:t>souhaite</a:t>
            </a:r>
            <a:r>
              <a:rPr lang="en-GB"/>
              <a:t> y </a:t>
            </a:r>
            <a:r>
              <a:rPr lang="en-GB" err="1"/>
              <a:t>parvenir</a:t>
            </a:r>
            <a:r>
              <a:rPr lang="en-GB"/>
              <a:t> (</a:t>
            </a:r>
            <a:r>
              <a:rPr lang="en-GB" err="1"/>
              <a:t>quelles</a:t>
            </a:r>
            <a:r>
              <a:rPr lang="en-GB"/>
              <a:t> solutions on a </a:t>
            </a:r>
            <a:r>
              <a:rPr lang="en-GB" err="1"/>
              <a:t>choisi</a:t>
            </a:r>
            <a:r>
              <a:rPr lang="en-GB"/>
              <a:t>) ? 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EA1465-7048-46DD-A46B-9504E62F96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22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ADC4-DAFC-44CE-832A-97961E44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Skills available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31CD6-C890-4345-B88F-09829D441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GB"/>
              <a:t>Does the project team have the technological skills to do the job?</a:t>
            </a:r>
          </a:p>
          <a:p>
            <a:pPr marL="457200" indent="-457200"/>
            <a:endParaRPr lang="en-GB"/>
          </a:p>
          <a:p>
            <a:pPr marL="457200" indent="-457200"/>
            <a:r>
              <a:rPr lang="en-GB"/>
              <a:t>Bases/</a:t>
            </a:r>
            <a:r>
              <a:rPr lang="en-GB" err="1"/>
              <a:t>connaissances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info </a:t>
            </a:r>
          </a:p>
          <a:p>
            <a:pPr marL="457200" indent="-457200"/>
            <a:r>
              <a:rPr lang="en-GB"/>
              <a:t>Soft skills</a:t>
            </a:r>
          </a:p>
          <a:p>
            <a:pPr marL="457200" indent="-457200"/>
            <a:r>
              <a:rPr lang="en-GB" err="1"/>
              <a:t>Profil</a:t>
            </a:r>
            <a:r>
              <a:rPr lang="en-GB"/>
              <a:t> de </a:t>
            </a:r>
            <a:r>
              <a:rPr lang="en-GB" err="1"/>
              <a:t>chacun</a:t>
            </a:r>
            <a:r>
              <a:rPr lang="en-GB"/>
              <a:t> (</a:t>
            </a:r>
            <a:r>
              <a:rPr lang="en-GB" err="1"/>
              <a:t>TimeKeeper</a:t>
            </a:r>
            <a:r>
              <a:rPr lang="en-GB"/>
              <a:t> : Coco, </a:t>
            </a:r>
            <a:r>
              <a:rPr lang="en-GB" err="1"/>
              <a:t>Animateur</a:t>
            </a:r>
            <a:r>
              <a:rPr lang="en-GB"/>
              <a:t>: </a:t>
            </a:r>
            <a:r>
              <a:rPr lang="en-GB" err="1"/>
              <a:t>Rabah</a:t>
            </a:r>
            <a:r>
              <a:rPr lang="en-GB"/>
              <a:t> , Leader :Rayan , </a:t>
            </a:r>
            <a:r>
              <a:rPr lang="en-GB" err="1"/>
              <a:t>Pousse-décisions:Kristof</a:t>
            </a:r>
            <a:r>
              <a:rPr lang="en-GB"/>
              <a:t>)</a:t>
            </a:r>
          </a:p>
          <a:p>
            <a:pPr marL="457200" indent="-457200"/>
            <a:endParaRPr lang="en-GB"/>
          </a:p>
          <a:p>
            <a:pPr marL="457200" indent="-45720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93981-91BA-466B-A7C0-F885447B9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933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BBEE-FA7B-4646-9EAF-F935F6AE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</p:spPr>
        <p:txBody>
          <a:bodyPr/>
          <a:lstStyle/>
          <a:p>
            <a:r>
              <a:rPr lang="en-US" sz="4400"/>
              <a:t>Team organization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6A8E5-3CFA-48B6-9D06-715E55E3445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5" name="Image 5" descr="ORGANISATION.png">
            <a:extLst>
              <a:ext uri="{FF2B5EF4-FFF2-40B4-BE49-F238E27FC236}">
                <a16:creationId xmlns:a16="http://schemas.microsoft.com/office/drawing/2014/main" id="{7DB70846-604C-49BB-82C7-79F0BFA8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76" y="2101271"/>
            <a:ext cx="3230941" cy="30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5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EBA8AF-4556-471D-939D-96F41A73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/>
              <a:t>Ressources and </a:t>
            </a:r>
            <a:r>
              <a:rPr lang="fr-FR" sz="4400" err="1"/>
              <a:t>Means</a:t>
            </a:r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DE09DE-06B7-4E82-A6A9-B7FE7E204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13" y="1868101"/>
            <a:ext cx="7572375" cy="4578737"/>
          </a:xfrm>
        </p:spPr>
        <p:txBody>
          <a:bodyPr/>
          <a:lstStyle/>
          <a:p>
            <a:pPr marL="457200" indent="-457200"/>
            <a:endParaRPr lang="en-GB" sz="1600"/>
          </a:p>
          <a:p>
            <a:pPr marL="171450" indent="-171450"/>
            <a:r>
              <a:rPr lang="en-GB" sz="2400"/>
              <a:t>   </a:t>
            </a:r>
            <a:r>
              <a:rPr lang="en-GB" sz="2400" err="1"/>
              <a:t>DaVinciBot</a:t>
            </a:r>
            <a:r>
              <a:rPr lang="en-GB" sz="2400"/>
              <a:t> Support</a:t>
            </a:r>
          </a:p>
          <a:p>
            <a:pPr>
              <a:buNone/>
            </a:pPr>
            <a:br>
              <a:rPr lang="en-US">
                <a:solidFill>
                  <a:schemeClr val="tx1"/>
                </a:solidFill>
              </a:rPr>
            </a:br>
            <a:br>
              <a:rPr lang="en-US">
                <a:solidFill>
                  <a:schemeClr val="tx1"/>
                </a:solidFill>
              </a:rPr>
            </a:br>
            <a:endParaRPr lang="en-GB" sz="1600"/>
          </a:p>
          <a:p>
            <a:pPr marL="171450" indent="-171450"/>
            <a:r>
              <a:rPr lang="en-GB" sz="2400"/>
              <a:t>   IBM Workshop</a:t>
            </a:r>
          </a:p>
          <a:p>
            <a:pPr>
              <a:buNone/>
            </a:pPr>
            <a:br>
              <a:rPr lang="en-US">
                <a:solidFill>
                  <a:schemeClr val="tx1"/>
                </a:solidFill>
              </a:rPr>
            </a:br>
            <a:endParaRPr lang="en-GB" sz="2400"/>
          </a:p>
          <a:p>
            <a:pPr marL="342900" indent="-342900"/>
            <a:r>
              <a:rPr lang="en-GB" sz="2400"/>
              <a:t>   Master Class IA and consulting</a:t>
            </a:r>
          </a:p>
          <a:p>
            <a:pPr>
              <a:buNone/>
            </a:pPr>
            <a:br>
              <a:rPr lang="en-US">
                <a:solidFill>
                  <a:schemeClr val="tx1"/>
                </a:solidFill>
              </a:rPr>
            </a:br>
            <a:endParaRPr lang="en-GB" sz="2400"/>
          </a:p>
          <a:p>
            <a:pPr marL="171450" indent="-171450"/>
            <a:r>
              <a:rPr lang="en-GB" sz="2400"/>
              <a:t>   Own group research and </a:t>
            </a:r>
            <a:br>
              <a:rPr lang="en-US">
                <a:solidFill>
                  <a:schemeClr val="tx1"/>
                </a:solidFill>
              </a:rPr>
            </a:br>
            <a:r>
              <a:rPr lang="en-GB" sz="2400"/>
              <a:t>     online documentation</a:t>
            </a:r>
            <a:endParaRPr lang="en-GB" sz="1600"/>
          </a:p>
          <a:p>
            <a:pPr marL="457200" indent="-457200"/>
            <a:endParaRPr lang="en-GB" sz="1100"/>
          </a:p>
          <a:p>
            <a:pPr>
              <a:buNone/>
            </a:pPr>
            <a:endParaRPr lang="en-GB" sz="1100"/>
          </a:p>
          <a:p>
            <a:pPr>
              <a:buNone/>
            </a:pPr>
            <a:endParaRPr lang="en-GB" sz="1100"/>
          </a:p>
          <a:p>
            <a:pPr>
              <a:buNone/>
            </a:pPr>
            <a:endParaRPr lang="en-GB" sz="1100"/>
          </a:p>
          <a:p>
            <a:pPr>
              <a:buNone/>
            </a:pPr>
            <a:r>
              <a:rPr lang="en-GB" sz="1100">
                <a:solidFill>
                  <a:srgbClr val="FFFFFF"/>
                </a:solidFill>
                <a:latin typeface="Calibri"/>
              </a:rPr>
              <a:t>If the project uses new technology, is the new technology well understood and working?</a:t>
            </a:r>
            <a:br>
              <a:rPr lang="en-US">
                <a:solidFill>
                  <a:schemeClr val="tx1"/>
                </a:solidFill>
              </a:rPr>
            </a:br>
            <a:r>
              <a:rPr lang="en-GB" sz="1100">
                <a:solidFill>
                  <a:srgbClr val="FFFFFF"/>
                </a:solidFill>
                <a:latin typeface="Calibri"/>
              </a:rPr>
              <a:t> </a:t>
            </a:r>
            <a:br>
              <a:rPr lang="en-US">
                <a:solidFill>
                  <a:schemeClr val="tx1"/>
                </a:solidFill>
              </a:rPr>
            </a:br>
            <a:br>
              <a:rPr lang="en-US">
                <a:solidFill>
                  <a:schemeClr val="tx1"/>
                </a:solidFill>
              </a:rPr>
            </a:br>
            <a:r>
              <a:rPr lang="en-GB"/>
              <a:t> </a:t>
            </a:r>
            <a:br>
              <a:rPr lang="en-US">
                <a:solidFill>
                  <a:schemeClr val="tx1"/>
                </a:solidFill>
              </a:rPr>
            </a:b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B83CF3-51D0-4F4A-B04B-E9D6062F8E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pic>
        <p:nvPicPr>
          <p:cNvPr id="5" name="Picture 5" descr="fablab.jpg">
            <a:extLst>
              <a:ext uri="{FF2B5EF4-FFF2-40B4-BE49-F238E27FC236}">
                <a16:creationId xmlns:a16="http://schemas.microsoft.com/office/drawing/2014/main" id="{379CFF85-A6C2-4E9A-926C-AD3DC04B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63" y="3933825"/>
            <a:ext cx="1461616" cy="857523"/>
          </a:xfrm>
          <a:prstGeom prst="rect">
            <a:avLst/>
          </a:prstGeom>
        </p:spPr>
      </p:pic>
      <p:pic>
        <p:nvPicPr>
          <p:cNvPr id="7" name="Picture 7" descr="IBM+Logo+for+Acclaim+Profile.png">
            <a:extLst>
              <a:ext uri="{FF2B5EF4-FFF2-40B4-BE49-F238E27FC236}">
                <a16:creationId xmlns:a16="http://schemas.microsoft.com/office/drawing/2014/main" id="{701AB65F-FDB0-4086-A04E-08F15F03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100" y="2819400"/>
            <a:ext cx="997414" cy="997852"/>
          </a:xfrm>
          <a:prstGeom prst="rect">
            <a:avLst/>
          </a:prstGeom>
        </p:spPr>
      </p:pic>
      <p:pic>
        <p:nvPicPr>
          <p:cNvPr id="9" name="Picture 9" descr="Research-at-google.png">
            <a:extLst>
              <a:ext uri="{FF2B5EF4-FFF2-40B4-BE49-F238E27FC236}">
                <a16:creationId xmlns:a16="http://schemas.microsoft.com/office/drawing/2014/main" id="{8538CE3C-C819-4B9F-AF91-B6BF7A5F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158" y="5172075"/>
            <a:ext cx="1072881" cy="759340"/>
          </a:xfrm>
          <a:prstGeom prst="rect">
            <a:avLst/>
          </a:prstGeom>
        </p:spPr>
      </p:pic>
      <p:pic>
        <p:nvPicPr>
          <p:cNvPr id="12" name="Image 6">
            <a:extLst>
              <a:ext uri="{FF2B5EF4-FFF2-40B4-BE49-F238E27FC236}">
                <a16:creationId xmlns:a16="http://schemas.microsoft.com/office/drawing/2014/main" id="{3957E31D-F3DE-4E6E-B7B2-5F6E99771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774" y="2095500"/>
            <a:ext cx="1857995" cy="5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1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3183-F3AE-48D0-94B6-4D0B563C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Difficulties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3E635-F982-4B54-B793-5C6B54F5B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GB"/>
              <a:t>If the project uses new technology, is the new technology well understood and working?</a:t>
            </a:r>
          </a:p>
          <a:p>
            <a:pPr marL="457200" indent="-457200"/>
            <a:r>
              <a:rPr lang="en-GB" err="1"/>
              <a:t>Trouver</a:t>
            </a:r>
            <a:r>
              <a:rPr lang="en-GB"/>
              <a:t> le temps pour le </a:t>
            </a:r>
            <a:r>
              <a:rPr lang="en-GB" err="1"/>
              <a:t>projet</a:t>
            </a:r>
            <a:r>
              <a:rPr lang="en-GB"/>
              <a:t>, 8-12h, </a:t>
            </a:r>
            <a:r>
              <a:rPr lang="en-GB" err="1"/>
              <a:t>mais</a:t>
            </a:r>
            <a:r>
              <a:rPr lang="en-GB"/>
              <a:t> pas </a:t>
            </a:r>
            <a:r>
              <a:rPr lang="en-GB" err="1"/>
              <a:t>suffisant</a:t>
            </a:r>
            <a:r>
              <a:rPr lang="en-GB"/>
              <a:t>, </a:t>
            </a:r>
            <a:r>
              <a:rPr lang="en-GB" err="1"/>
              <a:t>fragmenter</a:t>
            </a:r>
            <a:r>
              <a:rPr lang="en-GB"/>
              <a:t> entre </a:t>
            </a:r>
            <a:r>
              <a:rPr lang="en-GB" err="1"/>
              <a:t>l'apprentissage</a:t>
            </a:r>
            <a:r>
              <a:rPr lang="en-GB"/>
              <a:t> et la </a:t>
            </a:r>
            <a:r>
              <a:rPr lang="en-GB" err="1"/>
              <a:t>réalisation</a:t>
            </a:r>
            <a:r>
              <a:rPr lang="en-GB"/>
              <a:t> du </a:t>
            </a:r>
            <a:r>
              <a:rPr lang="en-GB" err="1"/>
              <a:t>projet</a:t>
            </a:r>
          </a:p>
          <a:p>
            <a:pPr marL="457200" indent="-457200"/>
            <a:r>
              <a:rPr lang="en-US" err="1">
                <a:solidFill>
                  <a:schemeClr val="tx1"/>
                </a:solidFill>
              </a:rPr>
              <a:t>Apporter</a:t>
            </a:r>
            <a:r>
              <a:rPr lang="en-US">
                <a:solidFill>
                  <a:schemeClr val="tx1"/>
                </a:solidFill>
              </a:rPr>
              <a:t> des solutions </a:t>
            </a:r>
            <a:endParaRPr lang="en-GB"/>
          </a:p>
          <a:p>
            <a:pPr marL="457200" indent="-457200"/>
            <a:r>
              <a:rPr lang="en-US">
                <a:solidFill>
                  <a:schemeClr val="tx1"/>
                </a:solidFill>
              </a:rPr>
              <a:t>Comment on </a:t>
            </a:r>
            <a:r>
              <a:rPr lang="en-US" err="1">
                <a:solidFill>
                  <a:schemeClr val="tx1"/>
                </a:solidFill>
              </a:rPr>
              <a:t>utilise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nos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ressources</a:t>
            </a:r>
            <a:r>
              <a:rPr lang="en-US">
                <a:solidFill>
                  <a:schemeClr val="tx1"/>
                </a:solidFill>
              </a:rPr>
              <a:t> pour </a:t>
            </a:r>
            <a:r>
              <a:rPr lang="en-US" err="1">
                <a:solidFill>
                  <a:schemeClr val="tx1"/>
                </a:solidFill>
              </a:rPr>
              <a:t>avoir</a:t>
            </a:r>
            <a:r>
              <a:rPr lang="en-US">
                <a:solidFill>
                  <a:schemeClr val="tx1"/>
                </a:solidFill>
              </a:rPr>
              <a:t> des solutions</a:t>
            </a:r>
            <a:endParaRPr lang="en-GB"/>
          </a:p>
          <a:p>
            <a:pPr marL="457200" indent="-457200"/>
            <a:r>
              <a:rPr lang="en-US" err="1">
                <a:solidFill>
                  <a:schemeClr val="tx1"/>
                </a:solidFill>
              </a:rPr>
              <a:t>Manque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Données</a:t>
            </a:r>
            <a:r>
              <a:rPr lang="en-US">
                <a:solidFill>
                  <a:schemeClr val="tx1"/>
                </a:solidFill>
              </a:rPr>
              <a:t> et </a:t>
            </a:r>
            <a:r>
              <a:rPr lang="en-US" err="1">
                <a:solidFill>
                  <a:schemeClr val="tx1"/>
                </a:solidFill>
              </a:rPr>
              <a:t>matériels</a:t>
            </a:r>
            <a:r>
              <a:rPr lang="en-US">
                <a:solidFill>
                  <a:schemeClr val="tx1"/>
                </a:solidFill>
              </a:rPr>
              <a:t> </a:t>
            </a:r>
          </a:p>
          <a:p>
            <a:pPr marL="457200" indent="-457200"/>
            <a:br>
              <a:rPr lang="en-US">
                <a:solidFill>
                  <a:schemeClr val="tx1"/>
                </a:solidFill>
              </a:rPr>
            </a:br>
            <a:r>
              <a:rPr lang="en-GB"/>
              <a:t> </a:t>
            </a:r>
            <a:br>
              <a:rPr lang="en-US">
                <a:solidFill>
                  <a:schemeClr val="tx1"/>
                </a:solidFill>
              </a:rPr>
            </a:b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C45B-738C-432D-8802-531F20BC30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1522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C15E14-3320-4E6B-BA99-6C3DF7B0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/>
              <a:t>Conclusion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565A0B-DE40-4DBB-B98C-DE0F6C697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endParaRPr lang="fr-FR"/>
          </a:p>
          <a:p>
            <a:r>
              <a:rPr lang="fr-FR" err="1"/>
              <a:t>Personality</a:t>
            </a:r>
            <a:r>
              <a:rPr lang="fr-FR"/>
              <a:t> of the team</a:t>
            </a:r>
            <a:endParaRPr lang="fr-FR">
              <a:solidFill>
                <a:schemeClr val="tx1"/>
              </a:solidFill>
            </a:endParaRPr>
          </a:p>
          <a:p>
            <a:r>
              <a:rPr lang="fr-FR" err="1"/>
              <a:t>Improvement</a:t>
            </a:r>
            <a:r>
              <a:rPr lang="fr-FR"/>
              <a:t> on the </a:t>
            </a:r>
            <a:r>
              <a:rPr lang="fr-FR" err="1"/>
              <a:t>project</a:t>
            </a:r>
          </a:p>
          <a:p>
            <a:r>
              <a:rPr lang="fr-FR" err="1"/>
              <a:t>Reach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objectives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B5771D-437C-401B-AA99-7EABF0DFAA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7306308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Personnalisé 1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E7C588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CC9ACB1DB73643A89AA3E4F0F77C3C" ma:contentTypeVersion="6" ma:contentTypeDescription="Crée un document." ma:contentTypeScope="" ma:versionID="5110b978c93c8b055c8973002c62a50e">
  <xsd:schema xmlns:xsd="http://www.w3.org/2001/XMLSchema" xmlns:xs="http://www.w3.org/2001/XMLSchema" xmlns:p="http://schemas.microsoft.com/office/2006/metadata/properties" xmlns:ns2="fe68789e-9809-4410-99d1-0716903929c6" targetNamespace="http://schemas.microsoft.com/office/2006/metadata/properties" ma:root="true" ma:fieldsID="a41a0c3f5d855b759ccb9926bc5d98db" ns2:_="">
    <xsd:import namespace="fe68789e-9809-4410-99d1-0716903929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8789e-9809-4410-99d1-0716903929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63BABA-C348-4EF4-BCA8-574B8BC834E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3AE437C-520B-414C-9EF0-239D7E3A0B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C25A3-74B3-44B4-A61C-B885C58AC165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Cordelia template</vt:lpstr>
      <vt:lpstr>InMoov : Robot Interactif </vt:lpstr>
      <vt:lpstr>SUMMARY</vt:lpstr>
      <vt:lpstr>InMoov : Interactive Robot</vt:lpstr>
      <vt:lpstr>PowerPoint Presentation</vt:lpstr>
      <vt:lpstr>Skills available</vt:lpstr>
      <vt:lpstr>Team organization</vt:lpstr>
      <vt:lpstr>Ressources and Means</vt:lpstr>
      <vt:lpstr>Difficulties</vt:lpstr>
      <vt:lpstr>Conclusion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InMoov : Robot Interactif </dc:title>
  <cp:revision>2</cp:revision>
  <dcterms:modified xsi:type="dcterms:W3CDTF">2017-12-11T15:26:34Z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0x01010037CC9ACB1DB73643A89AA3E4F0F77C3C</vt:lpwstr>
  </property>
</Properties>
</file>